
<file path=[Content_Types].xml><?xml version="1.0" encoding="utf-8"?>
<Types xmlns="http://schemas.openxmlformats.org/package/2006/content-types">
  <Default Extension="bin" ContentType="image/pn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90" r:id="rId6"/>
    <p:sldId id="262" r:id="rId7"/>
    <p:sldId id="263" r:id="rId8"/>
    <p:sldId id="278" r:id="rId9"/>
    <p:sldId id="260" r:id="rId10"/>
    <p:sldId id="281" r:id="rId11"/>
    <p:sldId id="285" r:id="rId12"/>
    <p:sldId id="291" r:id="rId13"/>
    <p:sldId id="268" r:id="rId14"/>
    <p:sldId id="286" r:id="rId15"/>
    <p:sldId id="292" r:id="rId16"/>
    <p:sldId id="287" r:id="rId17"/>
    <p:sldId id="293" r:id="rId18"/>
    <p:sldId id="288" r:id="rId19"/>
    <p:sldId id="289" r:id="rId20"/>
    <p:sldId id="279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020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38" y="1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/>
              <a:t>2024/1/10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1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7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465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44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8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0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6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8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2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7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0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2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C0A43B-650F-4394-8689-9D87FCA7E9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996950" y="1933575"/>
            <a:ext cx="2382838" cy="40100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499010" y="3995928"/>
            <a:ext cx="4151855" cy="194767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499010" y="1948344"/>
            <a:ext cx="2011680" cy="194767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29912" y="1948344"/>
            <a:ext cx="2011680" cy="194767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760813" y="1948344"/>
            <a:ext cx="3433835" cy="39952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3020" y="3673372"/>
            <a:ext cx="1371600" cy="1371600"/>
          </a:xfrm>
          <a:prstGeom prst="ellipse">
            <a:avLst/>
          </a:prstGeom>
          <a:noFill/>
          <a:ln w="127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352800" y="2078487"/>
            <a:ext cx="1371600" cy="13716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2580" y="3673372"/>
            <a:ext cx="1371600" cy="13716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452360" y="2078487"/>
            <a:ext cx="1371600" cy="13716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502140" y="3673372"/>
            <a:ext cx="1371600" cy="1371600"/>
          </a:xfrm>
          <a:prstGeom prst="ellipse">
            <a:avLst/>
          </a:prstGeom>
          <a:noFill/>
          <a:ln w="12700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022117" y="2037568"/>
            <a:ext cx="3646403" cy="2479705"/>
          </a:xfrm>
          <a:custGeom>
            <a:avLst/>
            <a:gdLst>
              <a:gd name="connsiteX0" fmla="*/ 1486454 w 3785967"/>
              <a:gd name="connsiteY0" fmla="*/ 0 h 2574614"/>
              <a:gd name="connsiteX1" fmla="*/ 3785967 w 3785967"/>
              <a:gd name="connsiteY1" fmla="*/ 0 h 2574614"/>
              <a:gd name="connsiteX2" fmla="*/ 2299514 w 3785967"/>
              <a:gd name="connsiteY2" fmla="*/ 2574614 h 2574614"/>
              <a:gd name="connsiteX3" fmla="*/ 0 w 3785967"/>
              <a:gd name="connsiteY3" fmla="*/ 2574614 h 2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967" h="2574614">
                <a:moveTo>
                  <a:pt x="1486454" y="0"/>
                </a:moveTo>
                <a:lnTo>
                  <a:pt x="3785967" y="0"/>
                </a:lnTo>
                <a:lnTo>
                  <a:pt x="2299514" y="2574614"/>
                </a:lnTo>
                <a:lnTo>
                  <a:pt x="0" y="2574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2728997" y="3238251"/>
            <a:ext cx="3646403" cy="2479705"/>
          </a:xfrm>
          <a:custGeom>
            <a:avLst/>
            <a:gdLst>
              <a:gd name="connsiteX0" fmla="*/ 1486454 w 3785967"/>
              <a:gd name="connsiteY0" fmla="*/ 0 h 2574614"/>
              <a:gd name="connsiteX1" fmla="*/ 3785967 w 3785967"/>
              <a:gd name="connsiteY1" fmla="*/ 0 h 2574614"/>
              <a:gd name="connsiteX2" fmla="*/ 2299514 w 3785967"/>
              <a:gd name="connsiteY2" fmla="*/ 2574614 h 2574614"/>
              <a:gd name="connsiteX3" fmla="*/ 0 w 3785967"/>
              <a:gd name="connsiteY3" fmla="*/ 2574614 h 2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967" h="2574614">
                <a:moveTo>
                  <a:pt x="1486454" y="0"/>
                </a:moveTo>
                <a:lnTo>
                  <a:pt x="3785967" y="0"/>
                </a:lnTo>
                <a:lnTo>
                  <a:pt x="2299514" y="2574614"/>
                </a:lnTo>
                <a:lnTo>
                  <a:pt x="0" y="2574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5807477" y="2090492"/>
            <a:ext cx="3646403" cy="2479705"/>
          </a:xfrm>
          <a:custGeom>
            <a:avLst/>
            <a:gdLst>
              <a:gd name="connsiteX0" fmla="*/ 1486454 w 3785967"/>
              <a:gd name="connsiteY0" fmla="*/ 0 h 2574614"/>
              <a:gd name="connsiteX1" fmla="*/ 3785967 w 3785967"/>
              <a:gd name="connsiteY1" fmla="*/ 0 h 2574614"/>
              <a:gd name="connsiteX2" fmla="*/ 2299514 w 3785967"/>
              <a:gd name="connsiteY2" fmla="*/ 2574614 h 2574614"/>
              <a:gd name="connsiteX3" fmla="*/ 0 w 3785967"/>
              <a:gd name="connsiteY3" fmla="*/ 2574614 h 2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967" h="2574614">
                <a:moveTo>
                  <a:pt x="1486454" y="0"/>
                </a:moveTo>
                <a:lnTo>
                  <a:pt x="3785967" y="0"/>
                </a:lnTo>
                <a:lnTo>
                  <a:pt x="2299514" y="2574614"/>
                </a:lnTo>
                <a:lnTo>
                  <a:pt x="0" y="2574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7554997" y="3291175"/>
            <a:ext cx="3646403" cy="2479705"/>
          </a:xfrm>
          <a:custGeom>
            <a:avLst/>
            <a:gdLst>
              <a:gd name="connsiteX0" fmla="*/ 1486454 w 3785967"/>
              <a:gd name="connsiteY0" fmla="*/ 0 h 2574614"/>
              <a:gd name="connsiteX1" fmla="*/ 3785967 w 3785967"/>
              <a:gd name="connsiteY1" fmla="*/ 0 h 2574614"/>
              <a:gd name="connsiteX2" fmla="*/ 2299514 w 3785967"/>
              <a:gd name="connsiteY2" fmla="*/ 2574614 h 2574614"/>
              <a:gd name="connsiteX3" fmla="*/ 0 w 3785967"/>
              <a:gd name="connsiteY3" fmla="*/ 2574614 h 257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967" h="2574614">
                <a:moveTo>
                  <a:pt x="1486454" y="0"/>
                </a:moveTo>
                <a:lnTo>
                  <a:pt x="3785967" y="0"/>
                </a:lnTo>
                <a:lnTo>
                  <a:pt x="2299514" y="2574614"/>
                </a:lnTo>
                <a:lnTo>
                  <a:pt x="0" y="2574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0%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06606"/>
            <a:ext cx="12192000" cy="29978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75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48400" y="2142698"/>
            <a:ext cx="5943600" cy="338328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44440" y="2145280"/>
            <a:ext cx="2103120" cy="2103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</p:sp>
    </p:spTree>
    <p:extLst>
      <p:ext uri="{BB962C8B-B14F-4D97-AF65-F5344CB8AC3E}">
        <p14:creationId xmlns:p14="http://schemas.microsoft.com/office/powerpoint/2010/main" val="33510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  <p15:guide id="2" orient="horz" pos="3744">
          <p15:clr>
            <a:srgbClr val="FBAE40"/>
          </p15:clr>
        </p15:guide>
        <p15:guide id="3" pos="7056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53C352-88B4-4823-B07A-E59C36EFFF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07182">
            <a:off x="6298599" y="-1307132"/>
            <a:ext cx="747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5E259E-6FE8-4EC7-B2A4-2E492EAD5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219" b="25754"/>
          <a:stretch/>
        </p:blipFill>
        <p:spPr>
          <a:xfrm rot="16200000">
            <a:off x="8458136" y="-1357901"/>
            <a:ext cx="2375965" cy="50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608FBA-F42D-4CCB-B7F7-B1EFD8C38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219" b="25754"/>
          <a:stretch/>
        </p:blipFill>
        <p:spPr>
          <a:xfrm rot="16200000">
            <a:off x="10301224" y="-687622"/>
            <a:ext cx="1203156" cy="2578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0247B5-7CB7-44CF-ABF1-60DEC0C73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219" b="25754"/>
          <a:stretch/>
        </p:blipFill>
        <p:spPr>
          <a:xfrm rot="5400000">
            <a:off x="687622" y="4967222"/>
            <a:ext cx="1203156" cy="25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0" r:id="rId3"/>
    <p:sldLayoutId id="2147483657" r:id="rId4"/>
    <p:sldLayoutId id="2147483655" r:id="rId5"/>
    <p:sldLayoutId id="2147483654" r:id="rId6"/>
    <p:sldLayoutId id="2147483651" r:id="rId7"/>
    <p:sldLayoutId id="2147483649" r:id="rId8"/>
    <p:sldLayoutId id="2147483658" r:id="rId9"/>
    <p:sldLayoutId id="2147483656" r:id="rId10"/>
  </p:sldLayoutIdLst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12035" y="551993"/>
            <a:ext cx="2491443" cy="14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7200" spc="-200" dirty="0">
                <a:solidFill>
                  <a:schemeClr val="accent1"/>
                </a:solidFill>
                <a:cs typeface="+mn-ea"/>
                <a:sym typeface="+mn-lt"/>
              </a:rPr>
              <a:t>2024</a:t>
            </a:r>
            <a:endParaRPr lang="zh-CN" altLang="en-US" sz="7200" spc="-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112036" y="2799707"/>
            <a:ext cx="3881996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KPL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信息管理系统</a:t>
            </a:r>
            <a:endParaRPr lang="zh-CN" altLang="en-US" sz="3200" spc="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AD49CB1E-1246-43BE-BE64-6D022DF9A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819" y="3501488"/>
            <a:ext cx="4767088" cy="1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C18E15-BDB2-4B1A-966A-032C6732B41D}"/>
              </a:ext>
            </a:extLst>
          </p:cNvPr>
          <p:cNvSpPr/>
          <p:nvPr/>
        </p:nvSpPr>
        <p:spPr>
          <a:xfrm>
            <a:off x="1112035" y="4003432"/>
            <a:ext cx="4361676" cy="51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小组成员：赵宏亮、赵登棋、颜与进</a:t>
            </a:r>
          </a:p>
        </p:txBody>
      </p:sp>
    </p:spTree>
    <p:extLst>
      <p:ext uri="{BB962C8B-B14F-4D97-AF65-F5344CB8AC3E}">
        <p14:creationId xmlns:p14="http://schemas.microsoft.com/office/powerpoint/2010/main" val="37889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1D09DD-BD77-6DC5-A553-AD5B3D249037}"/>
              </a:ext>
            </a:extLst>
          </p:cNvPr>
          <p:cNvSpPr txBox="1"/>
          <p:nvPr/>
        </p:nvSpPr>
        <p:spPr>
          <a:xfrm>
            <a:off x="5099104" y="171040"/>
            <a:ext cx="175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3D807F-1364-B890-E32C-99B29D52DEEC}"/>
              </a:ext>
            </a:extLst>
          </p:cNvPr>
          <p:cNvSpPr txBox="1"/>
          <p:nvPr/>
        </p:nvSpPr>
        <p:spPr>
          <a:xfrm>
            <a:off x="255707" y="465257"/>
            <a:ext cx="311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1.ER</a:t>
            </a:r>
            <a:r>
              <a:rPr lang="zh-CN" altLang="en-US" b="1" dirty="0"/>
              <a:t>图转换为关系模式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A3BAD-0514-0483-4589-D7E481B02BCB}"/>
              </a:ext>
            </a:extLst>
          </p:cNvPr>
          <p:cNvSpPr txBox="1"/>
          <p:nvPr/>
        </p:nvSpPr>
        <p:spPr>
          <a:xfrm>
            <a:off x="235716" y="834589"/>
            <a:ext cx="266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实体型转为关系模式：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641309-A2D7-5F2E-8AC1-42B31FEE2A20}"/>
              </a:ext>
            </a:extLst>
          </p:cNvPr>
          <p:cNvSpPr txBox="1"/>
          <p:nvPr/>
        </p:nvSpPr>
        <p:spPr>
          <a:xfrm>
            <a:off x="235715" y="1138824"/>
            <a:ext cx="54992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-- </a:t>
            </a:r>
            <a:r>
              <a:rPr lang="zh-CN" altLang="en-US" dirty="0"/>
              <a:t>Player</a:t>
            </a:r>
            <a:endParaRPr lang="en-US" altLang="zh-CN" dirty="0"/>
          </a:p>
          <a:p>
            <a:r>
              <a:rPr lang="zh-CN" altLang="en-US" dirty="0"/>
              <a:t>(</a:t>
            </a:r>
            <a:r>
              <a:rPr lang="zh-CN" altLang="en-US" b="1" dirty="0"/>
              <a:t>Pid#,</a:t>
            </a:r>
            <a:r>
              <a:rPr lang="zh-CN" altLang="en-US" dirty="0"/>
              <a:t>Pname,Page,Psex,Plocation,Psalary，</a:t>
            </a:r>
            <a:r>
              <a:rPr lang="en-US" altLang="zh-CN" dirty="0"/>
              <a:t> </a:t>
            </a:r>
            <a:r>
              <a:rPr lang="en-US" altLang="zh-CN" dirty="0" err="1"/>
              <a:t>Pcaptain</a:t>
            </a:r>
            <a:r>
              <a:rPr lang="zh-CN" altLang="en-US" dirty="0"/>
              <a:t>)</a:t>
            </a:r>
          </a:p>
          <a:p>
            <a:r>
              <a:rPr lang="en-US" altLang="zh-CN" dirty="0"/>
              <a:t>-- </a:t>
            </a:r>
            <a:r>
              <a:rPr lang="zh-CN" altLang="en-US" dirty="0"/>
              <a:t>Hero</a:t>
            </a:r>
            <a:endParaRPr lang="en-US" altLang="zh-CN" dirty="0"/>
          </a:p>
          <a:p>
            <a:r>
              <a:rPr lang="zh-CN" altLang="en-US" dirty="0"/>
              <a:t>(</a:t>
            </a:r>
            <a:r>
              <a:rPr lang="zh-CN" altLang="en-US" b="1" dirty="0"/>
              <a:t>Hid#,</a:t>
            </a:r>
            <a:r>
              <a:rPr lang="zh-CN" altLang="en-US" dirty="0"/>
              <a:t>Hname,Hrole)</a:t>
            </a:r>
          </a:p>
          <a:p>
            <a:r>
              <a:rPr lang="en-US" altLang="zh-CN" dirty="0"/>
              <a:t>-- </a:t>
            </a:r>
            <a:r>
              <a:rPr lang="zh-CN" altLang="en-US" dirty="0"/>
              <a:t>Team</a:t>
            </a:r>
            <a:endParaRPr lang="en-US" altLang="zh-CN" dirty="0"/>
          </a:p>
          <a:p>
            <a:r>
              <a:rPr lang="zh-CN" altLang="en-US" dirty="0"/>
              <a:t>(</a:t>
            </a:r>
            <a:r>
              <a:rPr lang="zh-CN" altLang="en-US" b="1" dirty="0"/>
              <a:t>Tid#,</a:t>
            </a:r>
            <a:r>
              <a:rPr lang="zh-CN" altLang="en-US" dirty="0"/>
              <a:t>Tname,Tcity,Tpoints)</a:t>
            </a:r>
          </a:p>
          <a:p>
            <a:r>
              <a:rPr lang="en-US" altLang="zh-CN" dirty="0"/>
              <a:t>-- </a:t>
            </a:r>
            <a:r>
              <a:rPr lang="zh-CN" altLang="en-US" dirty="0"/>
              <a:t>Coach</a:t>
            </a:r>
            <a:endParaRPr lang="en-US" altLang="zh-CN" dirty="0"/>
          </a:p>
          <a:p>
            <a:r>
              <a:rPr lang="zh-CN" altLang="en-US" dirty="0"/>
              <a:t>(</a:t>
            </a:r>
            <a:r>
              <a:rPr lang="zh-CN" altLang="en-US" b="1" dirty="0"/>
              <a:t>Cid#,</a:t>
            </a:r>
            <a:r>
              <a:rPr lang="zh-CN" altLang="en-US" dirty="0"/>
              <a:t>Cname,Cage,Csex,Csalary)</a:t>
            </a:r>
          </a:p>
          <a:p>
            <a:r>
              <a:rPr lang="en-US" altLang="zh-CN" dirty="0"/>
              <a:t>-- </a:t>
            </a:r>
            <a:r>
              <a:rPr lang="zh-CN" altLang="en-US" dirty="0"/>
              <a:t>Manager</a:t>
            </a:r>
            <a:endParaRPr lang="en-US" altLang="zh-CN" dirty="0"/>
          </a:p>
          <a:p>
            <a:r>
              <a:rPr lang="zh-CN" altLang="en-US" dirty="0"/>
              <a:t>(</a:t>
            </a:r>
            <a:r>
              <a:rPr lang="zh-CN" altLang="en-US" b="1" dirty="0"/>
              <a:t>Mid#,</a:t>
            </a:r>
            <a:r>
              <a:rPr lang="zh-CN" altLang="en-US" dirty="0"/>
              <a:t>Mname,Mage,Msex)</a:t>
            </a:r>
          </a:p>
          <a:p>
            <a:r>
              <a:rPr lang="zh-CN" altLang="en-US" dirty="0"/>
              <a:t>League(Lid#,Lname,Llevel,Lrule)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ABB964-D954-6FD3-FB66-8505DEF703D2}"/>
              </a:ext>
            </a:extLst>
          </p:cNvPr>
          <p:cNvSpPr txBox="1"/>
          <p:nvPr/>
        </p:nvSpPr>
        <p:spPr>
          <a:xfrm>
            <a:off x="1246173" y="4603064"/>
            <a:ext cx="315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一对多联系转为关系模式：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DDEEFA-51BD-972D-7DDF-3602FD254EB1}"/>
              </a:ext>
            </a:extLst>
          </p:cNvPr>
          <p:cNvSpPr txBox="1"/>
          <p:nvPr/>
        </p:nvSpPr>
        <p:spPr>
          <a:xfrm>
            <a:off x="6255755" y="3575426"/>
            <a:ext cx="315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</a:t>
            </a:r>
            <a:r>
              <a:rPr lang="zh-CN" altLang="en-US" dirty="0"/>
              <a:t>多对多联系转为关系模式：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C6DFCA-E878-A2F8-96EC-CDDAA9FC5E67}"/>
              </a:ext>
            </a:extLst>
          </p:cNvPr>
          <p:cNvSpPr txBox="1"/>
          <p:nvPr/>
        </p:nvSpPr>
        <p:spPr>
          <a:xfrm>
            <a:off x="6255756" y="955469"/>
            <a:ext cx="315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</a:t>
            </a:r>
            <a:r>
              <a:rPr lang="zh-CN" altLang="en-US" dirty="0"/>
              <a:t>一对一联系转为关系模式：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174709-1F1E-E25B-2983-F7B579F1474E}"/>
              </a:ext>
            </a:extLst>
          </p:cNvPr>
          <p:cNvSpPr txBox="1"/>
          <p:nvPr/>
        </p:nvSpPr>
        <p:spPr>
          <a:xfrm>
            <a:off x="6154257" y="1515293"/>
            <a:ext cx="4932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战队与教练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-- Team</a:t>
            </a:r>
          </a:p>
          <a:p>
            <a:r>
              <a:rPr lang="en-US" altLang="zh-CN" dirty="0"/>
              <a:t>(</a:t>
            </a:r>
            <a:r>
              <a:rPr lang="en-US" altLang="zh-CN" b="1" dirty="0" err="1"/>
              <a:t>Tid</a:t>
            </a:r>
            <a:r>
              <a:rPr lang="en-US" altLang="zh-CN" b="1" dirty="0"/>
              <a:t>#,</a:t>
            </a:r>
            <a:r>
              <a:rPr lang="en-US" altLang="zh-CN" dirty="0"/>
              <a:t>Tname,Tcity,Tpoints,Cid)    </a:t>
            </a:r>
          </a:p>
          <a:p>
            <a:r>
              <a:rPr lang="zh-CN" altLang="en-US" dirty="0"/>
              <a:t>战队与经理：</a:t>
            </a:r>
          </a:p>
          <a:p>
            <a:r>
              <a:rPr lang="en-US" altLang="zh-CN" dirty="0"/>
              <a:t>-- Team</a:t>
            </a:r>
          </a:p>
          <a:p>
            <a:r>
              <a:rPr lang="en-US" altLang="zh-CN" dirty="0"/>
              <a:t>(</a:t>
            </a:r>
            <a:r>
              <a:rPr lang="en-US" altLang="zh-CN" b="1" dirty="0" err="1"/>
              <a:t>Tid</a:t>
            </a:r>
            <a:r>
              <a:rPr lang="en-US" altLang="zh-CN" b="1" dirty="0"/>
              <a:t>#,</a:t>
            </a:r>
            <a:r>
              <a:rPr lang="en-US" altLang="zh-CN" dirty="0"/>
              <a:t>Tname,Tcity,Tpoints,Cid,Mid)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CFDE67-AA95-6BEB-A3E7-CAF2351C9105}"/>
              </a:ext>
            </a:extLst>
          </p:cNvPr>
          <p:cNvSpPr txBox="1"/>
          <p:nvPr/>
        </p:nvSpPr>
        <p:spPr>
          <a:xfrm>
            <a:off x="1291601" y="5044495"/>
            <a:ext cx="4589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战队与选手：</a:t>
            </a:r>
          </a:p>
          <a:p>
            <a:r>
              <a:rPr lang="en-US" altLang="zh-CN" dirty="0"/>
              <a:t>-- Player</a:t>
            </a:r>
          </a:p>
          <a:p>
            <a:r>
              <a:rPr lang="en-US" altLang="zh-CN" dirty="0"/>
              <a:t>(</a:t>
            </a:r>
            <a:r>
              <a:rPr lang="en-US" altLang="zh-CN" b="1" dirty="0" err="1"/>
              <a:t>Pid</a:t>
            </a:r>
            <a:r>
              <a:rPr lang="en-US" altLang="zh-CN" b="1" dirty="0"/>
              <a:t>#</a:t>
            </a:r>
            <a:r>
              <a:rPr lang="en-US" altLang="zh-CN" dirty="0"/>
              <a:t>,Pname,Page,Psex,Plocation,Psalary,Pcaptain,Tid) 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0A7C18-A5C9-A2AA-6ABF-B393565D2346}"/>
              </a:ext>
            </a:extLst>
          </p:cNvPr>
          <p:cNvSpPr txBox="1"/>
          <p:nvPr/>
        </p:nvSpPr>
        <p:spPr>
          <a:xfrm>
            <a:off x="6255756" y="4037213"/>
            <a:ext cx="364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选手与英雄</a:t>
            </a:r>
          </a:p>
          <a:p>
            <a:r>
              <a:rPr lang="en-US" altLang="zh-CN" dirty="0"/>
              <a:t>-- Skilled</a:t>
            </a:r>
          </a:p>
          <a:p>
            <a:r>
              <a:rPr lang="en-US" altLang="zh-CN" dirty="0"/>
              <a:t>(</a:t>
            </a:r>
            <a:r>
              <a:rPr lang="en-US" altLang="zh-CN" b="1" dirty="0" err="1"/>
              <a:t>Pid</a:t>
            </a:r>
            <a:r>
              <a:rPr lang="en-US" altLang="zh-CN" b="1" dirty="0"/>
              <a:t>#,</a:t>
            </a:r>
            <a:r>
              <a:rPr lang="en-US" altLang="zh-CN" dirty="0"/>
              <a:t>Hid#,Sdegree)</a:t>
            </a:r>
            <a:endParaRPr lang="zh-CN" altLang="en-US" dirty="0"/>
          </a:p>
          <a:p>
            <a:r>
              <a:rPr lang="zh-CN" altLang="en-US" dirty="0"/>
              <a:t>战队与联赛：</a:t>
            </a:r>
          </a:p>
          <a:p>
            <a:r>
              <a:rPr lang="en-US" altLang="zh-CN" dirty="0"/>
              <a:t>-- Attend</a:t>
            </a:r>
          </a:p>
          <a:p>
            <a:r>
              <a:rPr lang="en-US" altLang="zh-CN" dirty="0"/>
              <a:t>(</a:t>
            </a:r>
            <a:r>
              <a:rPr lang="en-US" altLang="zh-CN" b="1" dirty="0" err="1"/>
              <a:t>Tid</a:t>
            </a:r>
            <a:r>
              <a:rPr lang="en-US" altLang="zh-CN" b="1" dirty="0"/>
              <a:t>#,</a:t>
            </a:r>
            <a:r>
              <a:rPr lang="en-US" altLang="zh-CN" dirty="0"/>
              <a:t>Lid#)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DA14395-8E90-496B-8437-A5D9D83DA2CE}"/>
              </a:ext>
            </a:extLst>
          </p:cNvPr>
          <p:cNvCxnSpPr/>
          <p:nvPr/>
        </p:nvCxnSpPr>
        <p:spPr>
          <a:xfrm>
            <a:off x="381894" y="4533900"/>
            <a:ext cx="54992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1CC33F2-FF85-F95A-D62E-B1F970FBF2E4}"/>
              </a:ext>
            </a:extLst>
          </p:cNvPr>
          <p:cNvCxnSpPr/>
          <p:nvPr/>
        </p:nvCxnSpPr>
        <p:spPr>
          <a:xfrm>
            <a:off x="5881143" y="855783"/>
            <a:ext cx="0" cy="5878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614B3A2-2803-D303-C1A6-E80289639589}"/>
              </a:ext>
            </a:extLst>
          </p:cNvPr>
          <p:cNvCxnSpPr/>
          <p:nvPr/>
        </p:nvCxnSpPr>
        <p:spPr>
          <a:xfrm>
            <a:off x="5881143" y="3393775"/>
            <a:ext cx="5548857" cy="35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42A59FB-6789-0638-D96D-90ACCF071DD3}"/>
              </a:ext>
            </a:extLst>
          </p:cNvPr>
          <p:cNvSpPr txBox="1"/>
          <p:nvPr/>
        </p:nvSpPr>
        <p:spPr>
          <a:xfrm>
            <a:off x="5419725" y="411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E6C697-BBB9-791E-A80C-4DA4545265C0}"/>
              </a:ext>
            </a:extLst>
          </p:cNvPr>
          <p:cNvSpPr txBox="1"/>
          <p:nvPr/>
        </p:nvSpPr>
        <p:spPr>
          <a:xfrm>
            <a:off x="5849457" y="296181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11C625-7508-71C6-1EC6-F676C7EF044E}"/>
              </a:ext>
            </a:extLst>
          </p:cNvPr>
          <p:cNvSpPr txBox="1"/>
          <p:nvPr/>
        </p:nvSpPr>
        <p:spPr>
          <a:xfrm>
            <a:off x="5849457" y="341588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8D9C45-9B07-5499-C3B0-206DA15D6AA3}"/>
              </a:ext>
            </a:extLst>
          </p:cNvPr>
          <p:cNvSpPr txBox="1"/>
          <p:nvPr/>
        </p:nvSpPr>
        <p:spPr>
          <a:xfrm>
            <a:off x="5419725" y="45441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02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DD1A97-4AA9-B33A-7E29-FACD3851343C}"/>
              </a:ext>
            </a:extLst>
          </p:cNvPr>
          <p:cNvSpPr txBox="1"/>
          <p:nvPr/>
        </p:nvSpPr>
        <p:spPr>
          <a:xfrm>
            <a:off x="274306" y="706288"/>
            <a:ext cx="311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关系模式优化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9E34C5-8C89-163E-5459-CA46BB5A3807}"/>
              </a:ext>
            </a:extLst>
          </p:cNvPr>
          <p:cNvSpPr txBox="1"/>
          <p:nvPr/>
        </p:nvSpPr>
        <p:spPr>
          <a:xfrm>
            <a:off x="5003854" y="151923"/>
            <a:ext cx="175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6316CC-E8D7-D9E3-42B1-0F648E9F791A}"/>
              </a:ext>
            </a:extLst>
          </p:cNvPr>
          <p:cNvSpPr txBox="1"/>
          <p:nvPr/>
        </p:nvSpPr>
        <p:spPr>
          <a:xfrm>
            <a:off x="274306" y="1305341"/>
            <a:ext cx="7451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一、第一范式优化</a:t>
            </a:r>
            <a:endParaRPr lang="en-US" altLang="zh-CN" dirty="0"/>
          </a:p>
          <a:p>
            <a:r>
              <a:rPr lang="zh-CN" altLang="en-US" dirty="0"/>
              <a:t>分析各关系模式可以得出都满足第一范式（</a:t>
            </a:r>
            <a:r>
              <a:rPr lang="en-US" altLang="zh-CN" dirty="0"/>
              <a:t>1NF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二、第二范式优化</a:t>
            </a:r>
            <a:endParaRPr lang="en-US" altLang="zh-CN" dirty="0"/>
          </a:p>
          <a:p>
            <a:r>
              <a:rPr lang="en-US" altLang="zh-CN" dirty="0" err="1"/>
              <a:t>eg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Player</a:t>
            </a:r>
            <a:r>
              <a:rPr lang="zh-CN" altLang="en-US" dirty="0"/>
              <a:t>关系存在部分函数依赖</a:t>
            </a:r>
            <a:endParaRPr lang="en-US" altLang="zh-CN" dirty="0"/>
          </a:p>
          <a:p>
            <a:r>
              <a:rPr lang="en-US" altLang="zh-CN" dirty="0"/>
              <a:t>Player(</a:t>
            </a:r>
            <a:r>
              <a:rPr lang="en-US" altLang="zh-CN" b="1" dirty="0" err="1"/>
              <a:t>Pid</a:t>
            </a:r>
            <a:r>
              <a:rPr lang="en-US" altLang="zh-CN" b="1" dirty="0"/>
              <a:t>#,</a:t>
            </a:r>
            <a:r>
              <a:rPr lang="en-US" altLang="zh-CN" dirty="0"/>
              <a:t>Pname,Page,Psex,Plocation,Psalary,Pcaptain,Tid) </a:t>
            </a:r>
            <a:endParaRPr lang="zh-CN" altLang="en-US" dirty="0"/>
          </a:p>
          <a:p>
            <a:r>
              <a:rPr lang="en-US" altLang="zh-CN" dirty="0" err="1"/>
              <a:t>eg</a:t>
            </a:r>
            <a:r>
              <a:rPr lang="en-US" altLang="zh-CN" dirty="0"/>
              <a:t>:</a:t>
            </a:r>
            <a:r>
              <a:rPr lang="zh-CN" altLang="en-US" dirty="0"/>
              <a:t>选手未加入战队时，发生数据冗余。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Pid</a:t>
            </a:r>
            <a:r>
              <a:rPr lang="en-US" altLang="zh-CN" dirty="0"/>
              <a:t>-&gt;</a:t>
            </a:r>
            <a:r>
              <a:rPr lang="en-US" altLang="zh-CN" dirty="0" err="1"/>
              <a:t>Pname,Page,Psex,Plocation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altLang="zh-CN" dirty="0" err="1"/>
              <a:t>Pid,Tid</a:t>
            </a:r>
            <a:r>
              <a:rPr lang="en-US" altLang="zh-CN" dirty="0"/>
              <a:t>)-&gt;</a:t>
            </a:r>
            <a:r>
              <a:rPr lang="en-US" altLang="zh-CN" dirty="0" err="1"/>
              <a:t>Psalary,Pcaptain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将其拆分，使其满足第二范式。</a:t>
            </a:r>
            <a:endParaRPr lang="en-US" altLang="zh-CN" dirty="0"/>
          </a:p>
          <a:p>
            <a:r>
              <a:rPr lang="en-US" altLang="zh-CN" dirty="0"/>
              <a:t>Player(</a:t>
            </a:r>
            <a:r>
              <a:rPr lang="en-US" altLang="zh-CN" dirty="0" err="1"/>
              <a:t>Pid</a:t>
            </a:r>
            <a:r>
              <a:rPr lang="en-US" altLang="zh-CN" dirty="0"/>
              <a:t>#,Pname,Page,Psex,Plocation) PT(</a:t>
            </a:r>
            <a:r>
              <a:rPr lang="en-US" altLang="zh-CN" dirty="0" err="1"/>
              <a:t>Pid</a:t>
            </a:r>
            <a:r>
              <a:rPr lang="en-US" altLang="zh-CN" dirty="0"/>
              <a:t>#,Tid,Psalary,Pcaptain)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7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7322D17-797A-EC34-F1AD-C27ECBD5A711}"/>
              </a:ext>
            </a:extLst>
          </p:cNvPr>
          <p:cNvSpPr txBox="1"/>
          <p:nvPr/>
        </p:nvSpPr>
        <p:spPr>
          <a:xfrm>
            <a:off x="5003854" y="151923"/>
            <a:ext cx="175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1B4FF0-8921-A9CE-FAC7-D2CB3F8CBE1C}"/>
              </a:ext>
            </a:extLst>
          </p:cNvPr>
          <p:cNvSpPr txBox="1"/>
          <p:nvPr/>
        </p:nvSpPr>
        <p:spPr>
          <a:xfrm>
            <a:off x="1199691" y="774815"/>
            <a:ext cx="6048833" cy="503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其他关系模型同理进行优化，经过规范化理论优化，得到最终如下十个关系模式：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Player(</a:t>
            </a:r>
            <a:r>
              <a:rPr lang="en-US" altLang="zh-CN" b="1" dirty="0" err="1"/>
              <a:t>Pid</a:t>
            </a:r>
            <a:r>
              <a:rPr lang="en-US" altLang="zh-CN" b="1" dirty="0"/>
              <a:t>#,</a:t>
            </a:r>
            <a:r>
              <a:rPr lang="en-US" altLang="zh-CN" dirty="0"/>
              <a:t>Pname,Page,Psex,Plocation)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PT(</a:t>
            </a:r>
            <a:r>
              <a:rPr lang="en-US" altLang="zh-CN" b="1" dirty="0" err="1"/>
              <a:t>Pid</a:t>
            </a:r>
            <a:r>
              <a:rPr lang="en-US" altLang="zh-CN" b="1" dirty="0"/>
              <a:t>#,</a:t>
            </a:r>
            <a:r>
              <a:rPr lang="en-US" altLang="zh-CN" dirty="0"/>
              <a:t>Tid,Psalary,Pcaptain)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Hero(</a:t>
            </a:r>
            <a:r>
              <a:rPr lang="en-US" altLang="zh-CN" b="1" dirty="0"/>
              <a:t>Hid#,</a:t>
            </a:r>
            <a:r>
              <a:rPr lang="en-US" altLang="zh-CN" dirty="0" err="1"/>
              <a:t>Hname,Hrole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Team(</a:t>
            </a:r>
            <a:r>
              <a:rPr lang="en-US" altLang="zh-CN" b="1" dirty="0" err="1"/>
              <a:t>Tid</a:t>
            </a:r>
            <a:r>
              <a:rPr lang="en-US" altLang="zh-CN" b="1" dirty="0"/>
              <a:t>#,</a:t>
            </a:r>
            <a:r>
              <a:rPr lang="en-US" altLang="zh-CN" dirty="0"/>
              <a:t>Tname,Tcity,Mid)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Coach(</a:t>
            </a:r>
            <a:r>
              <a:rPr lang="en-US" altLang="zh-CN" b="1" dirty="0"/>
              <a:t>Cid#,</a:t>
            </a:r>
            <a:r>
              <a:rPr lang="en-US" altLang="zh-CN" dirty="0" err="1"/>
              <a:t>Cname,Cage,Csex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CT(</a:t>
            </a:r>
            <a:r>
              <a:rPr lang="en-US" altLang="zh-CN" b="1" dirty="0"/>
              <a:t>Cid#,</a:t>
            </a:r>
            <a:r>
              <a:rPr lang="en-US" altLang="zh-CN" dirty="0" err="1"/>
              <a:t>Tid,Csalary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Manager(</a:t>
            </a:r>
            <a:r>
              <a:rPr lang="en-US" altLang="zh-CN" b="1" dirty="0"/>
              <a:t>Mid#,</a:t>
            </a:r>
            <a:r>
              <a:rPr lang="en-US" altLang="zh-CN" dirty="0" err="1"/>
              <a:t>Mname,Mage,Msex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League(</a:t>
            </a:r>
            <a:r>
              <a:rPr lang="en-US" altLang="zh-CN" b="1" dirty="0"/>
              <a:t>Lid#,</a:t>
            </a:r>
            <a:r>
              <a:rPr lang="en-US" altLang="zh-CN" dirty="0" err="1"/>
              <a:t>Lname,Llevel,Lrule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Skilled(</a:t>
            </a:r>
            <a:r>
              <a:rPr lang="en-US" altLang="zh-CN" b="1" dirty="0" err="1"/>
              <a:t>Pid</a:t>
            </a:r>
            <a:r>
              <a:rPr lang="en-US" altLang="zh-CN" b="1" dirty="0"/>
              <a:t>#,</a:t>
            </a:r>
            <a:r>
              <a:rPr lang="en-US" altLang="zh-CN" dirty="0"/>
              <a:t>Hid#,Sdegree)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Attend(</a:t>
            </a:r>
            <a:r>
              <a:rPr lang="en-US" altLang="zh-CN" b="1" dirty="0" err="1"/>
              <a:t>Tid</a:t>
            </a:r>
            <a:r>
              <a:rPr lang="en-US" altLang="zh-CN" b="1" dirty="0"/>
              <a:t>#,</a:t>
            </a:r>
            <a:r>
              <a:rPr lang="en-US" altLang="zh-CN" dirty="0"/>
              <a:t>Lid#,Tpoints)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6"/>
          <p:cNvSpPr txBox="1">
            <a:spLocks noChangeArrowheads="1"/>
          </p:cNvSpPr>
          <p:nvPr/>
        </p:nvSpPr>
        <p:spPr bwMode="auto">
          <a:xfrm>
            <a:off x="4189382" y="2803237"/>
            <a:ext cx="4339650" cy="7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91B1F"/>
                </a:solidFill>
                <a:latin typeface="-apple-system"/>
                <a:sym typeface="+mn-lt"/>
              </a:rPr>
              <a:t>关键功能及算法流程</a:t>
            </a:r>
            <a:endParaRPr lang="en-US" altLang="zh-CN" sz="3600" b="1" dirty="0">
              <a:solidFill>
                <a:srgbClr val="191B1F"/>
              </a:solidFill>
              <a:latin typeface="-apple-system"/>
              <a:sym typeface="+mn-lt"/>
            </a:endParaRPr>
          </a:p>
        </p:txBody>
      </p:sp>
      <p:sp>
        <p:nvSpPr>
          <p:cNvPr id="180" name="文本框 6"/>
          <p:cNvSpPr txBox="1">
            <a:spLocks noChangeArrowheads="1"/>
          </p:cNvSpPr>
          <p:nvPr/>
        </p:nvSpPr>
        <p:spPr bwMode="auto">
          <a:xfrm>
            <a:off x="4958080" y="2293434"/>
            <a:ext cx="2275840" cy="6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章 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endParaRPr lang="zh-CN" altLang="en-US" sz="2667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1" name="文本框 6"/>
          <p:cNvSpPr txBox="1">
            <a:spLocks noChangeArrowheads="1"/>
          </p:cNvSpPr>
          <p:nvPr/>
        </p:nvSpPr>
        <p:spPr bwMode="auto">
          <a:xfrm>
            <a:off x="3491322" y="3555046"/>
            <a:ext cx="5209356" cy="33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Key functions and algorithm flow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262102-D5AA-4ACF-B3BE-C8FE98407F04}"/>
              </a:ext>
            </a:extLst>
          </p:cNvPr>
          <p:cNvSpPr/>
          <p:nvPr/>
        </p:nvSpPr>
        <p:spPr>
          <a:xfrm>
            <a:off x="5301551" y="3891998"/>
            <a:ext cx="158889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667" spc="800" dirty="0">
                <a:solidFill>
                  <a:schemeClr val="accent1"/>
                </a:solidFill>
                <a:cs typeface="+mn-ea"/>
                <a:sym typeface="+mn-lt"/>
              </a:rPr>
              <a:t>//////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FBC4FE2-58C7-EE9F-F865-0D130289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23" y="1404421"/>
            <a:ext cx="8021277" cy="4904641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DB038FED-9CA3-7F74-954C-550CB849BF18}"/>
              </a:ext>
            </a:extLst>
          </p:cNvPr>
          <p:cNvSpPr txBox="1"/>
          <p:nvPr/>
        </p:nvSpPr>
        <p:spPr>
          <a:xfrm>
            <a:off x="4104012" y="4055567"/>
            <a:ext cx="404556" cy="257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插入数据流程图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2D265FF-3A67-52F2-5064-BD7687AF2273}"/>
              </a:ext>
            </a:extLst>
          </p:cNvPr>
          <p:cNvSpPr txBox="1"/>
          <p:nvPr/>
        </p:nvSpPr>
        <p:spPr>
          <a:xfrm>
            <a:off x="4508568" y="470687"/>
            <a:ext cx="2746053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录入功能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6AB958-4182-8081-57A7-9F90853E07A9}"/>
              </a:ext>
            </a:extLst>
          </p:cNvPr>
          <p:cNvSpPr/>
          <p:nvPr/>
        </p:nvSpPr>
        <p:spPr>
          <a:xfrm>
            <a:off x="3911002" y="3974123"/>
            <a:ext cx="790575" cy="274173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F04EBF-F5F2-8EC1-E8BC-48695964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" y="684905"/>
            <a:ext cx="3589975" cy="38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C6F1021-86BC-27B2-9E1F-DB136293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77" y="2093477"/>
            <a:ext cx="8106768" cy="2590265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A112BB02-9150-552A-03D6-05A6ACF7E800}"/>
              </a:ext>
            </a:extLst>
          </p:cNvPr>
          <p:cNvSpPr txBox="1"/>
          <p:nvPr/>
        </p:nvSpPr>
        <p:spPr>
          <a:xfrm>
            <a:off x="6896632" y="4747484"/>
            <a:ext cx="1811714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修改数据流程图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E9B3E97-B4C3-E5B8-14FE-3CDB15C81BB9}"/>
              </a:ext>
            </a:extLst>
          </p:cNvPr>
          <p:cNvSpPr txBox="1"/>
          <p:nvPr/>
        </p:nvSpPr>
        <p:spPr>
          <a:xfrm>
            <a:off x="4826034" y="344475"/>
            <a:ext cx="2746053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修改功能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43A9F-A133-2292-C48E-F7F66B47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" y="1578803"/>
            <a:ext cx="3880859" cy="35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758BAC2-8A07-6DB5-9276-D5769127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66" y="2747993"/>
            <a:ext cx="8568449" cy="2806311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0A60111-3F75-E32A-0954-5EB375644B0F}"/>
              </a:ext>
            </a:extLst>
          </p:cNvPr>
          <p:cNvSpPr txBox="1"/>
          <p:nvPr/>
        </p:nvSpPr>
        <p:spPr>
          <a:xfrm>
            <a:off x="7449713" y="5554304"/>
            <a:ext cx="1800493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删除数据流程图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33F1989C-746F-84F0-8ADF-2027759551AA}"/>
              </a:ext>
            </a:extLst>
          </p:cNvPr>
          <p:cNvSpPr txBox="1"/>
          <p:nvPr/>
        </p:nvSpPr>
        <p:spPr>
          <a:xfrm>
            <a:off x="3975378" y="287276"/>
            <a:ext cx="2746053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删除功能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FDB877-5280-0E0B-6D3B-8D5A56E2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" y="1682263"/>
            <a:ext cx="2812444" cy="38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503584-888E-3DCB-BD56-6F1DACF23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32" y="2162187"/>
            <a:ext cx="8144980" cy="325453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4A6C5835-97AC-226C-98F6-D18E3A255BA1}"/>
              </a:ext>
            </a:extLst>
          </p:cNvPr>
          <p:cNvSpPr txBox="1"/>
          <p:nvPr/>
        </p:nvSpPr>
        <p:spPr>
          <a:xfrm>
            <a:off x="6319810" y="5511222"/>
            <a:ext cx="1800494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单表查询流程图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97822-012B-AB54-C094-FFA45713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0" y="2162187"/>
            <a:ext cx="3014131" cy="3349035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B4AD3A7A-F329-48C6-D691-FADB70AE8676}"/>
              </a:ext>
            </a:extLst>
          </p:cNvPr>
          <p:cNvSpPr txBox="1"/>
          <p:nvPr/>
        </p:nvSpPr>
        <p:spPr>
          <a:xfrm>
            <a:off x="4652169" y="452705"/>
            <a:ext cx="2746053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查询功能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7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9783AA9-04B1-7899-7B75-A20D040E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3" y="1955745"/>
            <a:ext cx="7108557" cy="3940732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5E633447-F1A3-D0F6-E510-FBA475363478}"/>
              </a:ext>
            </a:extLst>
          </p:cNvPr>
          <p:cNvSpPr txBox="1"/>
          <p:nvPr/>
        </p:nvSpPr>
        <p:spPr>
          <a:xfrm>
            <a:off x="7683251" y="5807805"/>
            <a:ext cx="2276585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多表连接查询流程图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EA4FB5-47F4-5729-BBCC-B6C323C2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" y="1179128"/>
            <a:ext cx="5014105" cy="4969626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13868075-3997-422D-406D-ECF4AFD55C71}"/>
              </a:ext>
            </a:extLst>
          </p:cNvPr>
          <p:cNvSpPr txBox="1"/>
          <p:nvPr/>
        </p:nvSpPr>
        <p:spPr>
          <a:xfrm>
            <a:off x="7264694" y="368469"/>
            <a:ext cx="2746053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多表连接查询功能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28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C62FBFC4-BB96-4E18-2DF0-D5287F96B9DD}"/>
              </a:ext>
            </a:extLst>
          </p:cNvPr>
          <p:cNvSpPr txBox="1"/>
          <p:nvPr/>
        </p:nvSpPr>
        <p:spPr>
          <a:xfrm>
            <a:off x="240681" y="458722"/>
            <a:ext cx="1862186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排序算法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3868075-3997-422D-406D-ECF4AFD55C71}"/>
              </a:ext>
            </a:extLst>
          </p:cNvPr>
          <p:cNvSpPr txBox="1"/>
          <p:nvPr/>
        </p:nvSpPr>
        <p:spPr>
          <a:xfrm>
            <a:off x="2102867" y="494951"/>
            <a:ext cx="2252257" cy="4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2"/>
                </a:solidFill>
                <a:cs typeface="+mn-ea"/>
                <a:sym typeface="+mn-lt"/>
              </a:rPr>
              <a:t>快速排序</a:t>
            </a:r>
            <a:endParaRPr lang="en-US" altLang="zh-CN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减号 9">
            <a:extLst>
              <a:ext uri="{FF2B5EF4-FFF2-40B4-BE49-F238E27FC236}">
                <a16:creationId xmlns:a16="http://schemas.microsoft.com/office/drawing/2014/main" id="{144FF7C6-EA9F-D747-7053-CC8DAC50C070}"/>
              </a:ext>
            </a:extLst>
          </p:cNvPr>
          <p:cNvSpPr/>
          <p:nvPr/>
        </p:nvSpPr>
        <p:spPr>
          <a:xfrm>
            <a:off x="1758461" y="663578"/>
            <a:ext cx="1031631" cy="117231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F3E177-84B6-51AF-4320-3A195DDF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82" y="1487321"/>
            <a:ext cx="7992347" cy="3635663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ADF9DC3-7C46-0EBB-A9E9-D2CECB046443}"/>
              </a:ext>
            </a:extLst>
          </p:cNvPr>
          <p:cNvSpPr txBox="1"/>
          <p:nvPr/>
        </p:nvSpPr>
        <p:spPr>
          <a:xfrm>
            <a:off x="7949951" y="2028974"/>
            <a:ext cx="2276585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2"/>
                </a:solidFill>
                <a:cs typeface="+mn-ea"/>
                <a:sym typeface="+mn-lt"/>
              </a:rPr>
              <a:t>快速排序算法流程图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9ECF8D-7040-0AA5-504E-0AE5F5FC3ACE}"/>
              </a:ext>
            </a:extLst>
          </p:cNvPr>
          <p:cNvSpPr txBox="1"/>
          <p:nvPr/>
        </p:nvSpPr>
        <p:spPr>
          <a:xfrm>
            <a:off x="473635" y="1385401"/>
            <a:ext cx="33773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快速排序（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Quick Sort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）是一种基于分治思想的排序算法。平均情况下具有很高的性能，时间复杂度为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O(n log n)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FC98C9-5648-3FC5-A7D4-BE1DB412566C}"/>
              </a:ext>
            </a:extLst>
          </p:cNvPr>
          <p:cNvSpPr txBox="1"/>
          <p:nvPr/>
        </p:nvSpPr>
        <p:spPr>
          <a:xfrm>
            <a:off x="473635" y="3305152"/>
            <a:ext cx="314293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本系统中，对于多表连接查询得到结果集，依据选择字段，采用快速排序进行排序。</a:t>
            </a:r>
          </a:p>
        </p:txBody>
      </p:sp>
    </p:spTree>
    <p:extLst>
      <p:ext uri="{BB962C8B-B14F-4D97-AF65-F5344CB8AC3E}">
        <p14:creationId xmlns:p14="http://schemas.microsoft.com/office/powerpoint/2010/main" val="5558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771691" y="62010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29" name="矩形 28"/>
          <p:cNvSpPr/>
          <p:nvPr/>
        </p:nvSpPr>
        <p:spPr>
          <a:xfrm>
            <a:off x="854815" y="1204764"/>
            <a:ext cx="1072531" cy="3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>
                <a:solidFill>
                  <a:schemeClr val="tx2"/>
                </a:solidFill>
                <a:cs typeface="+mn-ea"/>
                <a:sym typeface="+mn-lt"/>
              </a:rPr>
              <a:t>Catalog</a:t>
            </a:r>
          </a:p>
        </p:txBody>
      </p:sp>
      <p:cxnSp>
        <p:nvCxnSpPr>
          <p:cNvPr id="30" name="直接连接符 29"/>
          <p:cNvCxnSpPr>
            <a:cxnSpLocks/>
          </p:cNvCxnSpPr>
          <p:nvPr/>
        </p:nvCxnSpPr>
        <p:spPr>
          <a:xfrm>
            <a:off x="979869" y="1739549"/>
            <a:ext cx="50781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BA50300C-B788-4A75-B16B-F2FF66A3851C}"/>
              </a:ext>
            </a:extLst>
          </p:cNvPr>
          <p:cNvSpPr/>
          <p:nvPr/>
        </p:nvSpPr>
        <p:spPr>
          <a:xfrm>
            <a:off x="1727146" y="2921852"/>
            <a:ext cx="3982920" cy="3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Demand analysis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B502CA6-4B60-4FFE-AB27-E5EA417F6DEE}"/>
              </a:ext>
            </a:extLst>
          </p:cNvPr>
          <p:cNvSpPr/>
          <p:nvPr/>
        </p:nvSpPr>
        <p:spPr>
          <a:xfrm>
            <a:off x="1711018" y="2389449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需求分析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CFDBCA-2DB8-45F4-AB7C-88F281EB1F94}"/>
              </a:ext>
            </a:extLst>
          </p:cNvPr>
          <p:cNvSpPr/>
          <p:nvPr/>
        </p:nvSpPr>
        <p:spPr>
          <a:xfrm>
            <a:off x="1633047" y="4460756"/>
            <a:ext cx="4212835" cy="3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Database design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BC7646A-7191-4682-B9E3-1C644C9C271F}"/>
              </a:ext>
            </a:extLst>
          </p:cNvPr>
          <p:cNvSpPr/>
          <p:nvPr/>
        </p:nvSpPr>
        <p:spPr>
          <a:xfrm>
            <a:off x="1616920" y="3928353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数据库设计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75C8DF0-3036-4A0F-8762-D173AF9BC176}"/>
              </a:ext>
            </a:extLst>
          </p:cNvPr>
          <p:cNvSpPr/>
          <p:nvPr/>
        </p:nvSpPr>
        <p:spPr>
          <a:xfrm>
            <a:off x="6560669" y="4536903"/>
            <a:ext cx="3982920" cy="3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System demonstration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AFDADE3-9089-491F-99C0-C98CD4563459}"/>
              </a:ext>
            </a:extLst>
          </p:cNvPr>
          <p:cNvSpPr/>
          <p:nvPr/>
        </p:nvSpPr>
        <p:spPr>
          <a:xfrm>
            <a:off x="6560669" y="3928842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系统演示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F72EE3F-D98A-42DF-8802-BBA8DDF6A53A}"/>
              </a:ext>
            </a:extLst>
          </p:cNvPr>
          <p:cNvCxnSpPr/>
          <p:nvPr/>
        </p:nvCxnSpPr>
        <p:spPr>
          <a:xfrm>
            <a:off x="1855829" y="2903761"/>
            <a:ext cx="2857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ACAEE9C-1F1D-4F74-8EC9-950799E2852F}"/>
              </a:ext>
            </a:extLst>
          </p:cNvPr>
          <p:cNvCxnSpPr/>
          <p:nvPr/>
        </p:nvCxnSpPr>
        <p:spPr>
          <a:xfrm>
            <a:off x="1761731" y="4442665"/>
            <a:ext cx="2857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53D25DE-7AF8-4929-B1F4-78A3E9C2A660}"/>
              </a:ext>
            </a:extLst>
          </p:cNvPr>
          <p:cNvCxnSpPr/>
          <p:nvPr/>
        </p:nvCxnSpPr>
        <p:spPr>
          <a:xfrm>
            <a:off x="6705480" y="4443154"/>
            <a:ext cx="2857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菱形 24">
            <a:extLst>
              <a:ext uri="{FF2B5EF4-FFF2-40B4-BE49-F238E27FC236}">
                <a16:creationId xmlns:a16="http://schemas.microsoft.com/office/drawing/2014/main" id="{EB9C12C5-2F4B-44EA-86DF-E72442382F45}"/>
              </a:ext>
            </a:extLst>
          </p:cNvPr>
          <p:cNvSpPr/>
          <p:nvPr/>
        </p:nvSpPr>
        <p:spPr>
          <a:xfrm>
            <a:off x="752819" y="2380867"/>
            <a:ext cx="924696" cy="926392"/>
          </a:xfrm>
          <a:prstGeom prst="diamond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0AE91D5B-9880-4315-A261-2B9B815F2CF5}"/>
              </a:ext>
            </a:extLst>
          </p:cNvPr>
          <p:cNvSpPr/>
          <p:nvPr/>
        </p:nvSpPr>
        <p:spPr>
          <a:xfrm>
            <a:off x="658721" y="3919770"/>
            <a:ext cx="924696" cy="926392"/>
          </a:xfrm>
          <a:prstGeom prst="diamond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菱形 30">
            <a:extLst>
              <a:ext uri="{FF2B5EF4-FFF2-40B4-BE49-F238E27FC236}">
                <a16:creationId xmlns:a16="http://schemas.microsoft.com/office/drawing/2014/main" id="{4946F4DB-7AB4-4DE2-B8D6-4586BD5DA8EA}"/>
              </a:ext>
            </a:extLst>
          </p:cNvPr>
          <p:cNvSpPr/>
          <p:nvPr/>
        </p:nvSpPr>
        <p:spPr>
          <a:xfrm>
            <a:off x="5602470" y="3920259"/>
            <a:ext cx="924696" cy="926392"/>
          </a:xfrm>
          <a:prstGeom prst="diamond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F26265-C663-5CC5-7B7D-16C2D870B984}"/>
              </a:ext>
            </a:extLst>
          </p:cNvPr>
          <p:cNvSpPr/>
          <p:nvPr/>
        </p:nvSpPr>
        <p:spPr>
          <a:xfrm>
            <a:off x="6264740" y="2898000"/>
            <a:ext cx="3982920" cy="336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Key functions and algorithm flow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8EDC9B-B653-9942-A782-609C2BB2E48F}"/>
              </a:ext>
            </a:extLst>
          </p:cNvPr>
          <p:cNvSpPr/>
          <p:nvPr/>
        </p:nvSpPr>
        <p:spPr>
          <a:xfrm>
            <a:off x="6560669" y="2360039"/>
            <a:ext cx="265168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关键功能及算法流程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8FECFB-5670-DF74-4B31-FC07EB8EFB49}"/>
              </a:ext>
            </a:extLst>
          </p:cNvPr>
          <p:cNvCxnSpPr/>
          <p:nvPr/>
        </p:nvCxnSpPr>
        <p:spPr>
          <a:xfrm>
            <a:off x="6705480" y="2874351"/>
            <a:ext cx="2857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>
            <a:extLst>
              <a:ext uri="{FF2B5EF4-FFF2-40B4-BE49-F238E27FC236}">
                <a16:creationId xmlns:a16="http://schemas.microsoft.com/office/drawing/2014/main" id="{FD60BF35-66FF-24EC-7B8A-1A1FA163972C}"/>
              </a:ext>
            </a:extLst>
          </p:cNvPr>
          <p:cNvSpPr/>
          <p:nvPr/>
        </p:nvSpPr>
        <p:spPr>
          <a:xfrm>
            <a:off x="5602470" y="2351456"/>
            <a:ext cx="924696" cy="926392"/>
          </a:xfrm>
          <a:prstGeom prst="diamond">
            <a:avLst/>
          </a:prstGeom>
          <a:solidFill>
            <a:schemeClr val="accent1"/>
          </a:solidFill>
        </p:spPr>
        <p:txBody>
          <a:bodyPr wrap="none" anchor="ctr" anchorCtr="1">
            <a:noAutofit/>
          </a:bodyPr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05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6"/>
          <p:cNvSpPr txBox="1">
            <a:spLocks noChangeArrowheads="1"/>
          </p:cNvSpPr>
          <p:nvPr/>
        </p:nvSpPr>
        <p:spPr bwMode="auto">
          <a:xfrm>
            <a:off x="4958080" y="2803237"/>
            <a:ext cx="2031325" cy="7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91B1F"/>
                </a:solidFill>
                <a:latin typeface="-apple-system"/>
                <a:sym typeface="+mn-lt"/>
              </a:rPr>
              <a:t>系统演示</a:t>
            </a:r>
            <a:endParaRPr lang="en-US" altLang="zh-CN" sz="3600" b="1" dirty="0">
              <a:solidFill>
                <a:srgbClr val="191B1F"/>
              </a:solidFill>
              <a:latin typeface="-apple-system"/>
              <a:sym typeface="+mn-lt"/>
            </a:endParaRPr>
          </a:p>
        </p:txBody>
      </p:sp>
      <p:sp>
        <p:nvSpPr>
          <p:cNvPr id="180" name="文本框 6"/>
          <p:cNvSpPr txBox="1">
            <a:spLocks noChangeArrowheads="1"/>
          </p:cNvSpPr>
          <p:nvPr/>
        </p:nvSpPr>
        <p:spPr bwMode="auto">
          <a:xfrm>
            <a:off x="4958080" y="2293434"/>
            <a:ext cx="2275840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章 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endParaRPr lang="zh-CN" altLang="en-US" sz="2667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1" name="文本框 6"/>
          <p:cNvSpPr txBox="1">
            <a:spLocks noChangeArrowheads="1"/>
          </p:cNvSpPr>
          <p:nvPr/>
        </p:nvSpPr>
        <p:spPr bwMode="auto">
          <a:xfrm>
            <a:off x="3491322" y="3555046"/>
            <a:ext cx="5209356" cy="33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Business model and financial analysis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262102-D5AA-4ACF-B3BE-C8FE98407F04}"/>
              </a:ext>
            </a:extLst>
          </p:cNvPr>
          <p:cNvSpPr/>
          <p:nvPr/>
        </p:nvSpPr>
        <p:spPr>
          <a:xfrm>
            <a:off x="5301551" y="3925532"/>
            <a:ext cx="158889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667" spc="800" dirty="0">
                <a:solidFill>
                  <a:schemeClr val="accent1"/>
                </a:solidFill>
                <a:cs typeface="+mn-ea"/>
                <a:sym typeface="+mn-lt"/>
              </a:rPr>
              <a:t>//////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0749" y="2631772"/>
            <a:ext cx="3060453" cy="768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733" dirty="0">
                <a:solidFill>
                  <a:schemeClr val="tx2"/>
                </a:solidFill>
                <a:cs typeface="+mn-ea"/>
                <a:sym typeface="+mn-lt"/>
              </a:rPr>
              <a:t>感谢您的支持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3434" y="1670300"/>
            <a:ext cx="1888659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867" spc="-200" dirty="0">
                <a:solidFill>
                  <a:schemeClr val="accent1"/>
                </a:solidFill>
                <a:cs typeface="+mn-ea"/>
                <a:sym typeface="+mn-lt"/>
              </a:rPr>
              <a:t>2023</a:t>
            </a:r>
            <a:endParaRPr lang="zh-CN" altLang="en-US" sz="5867" spc="-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AD49CB1E-1246-43BE-BE64-6D022DF9A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16" y="3558870"/>
            <a:ext cx="513551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C18E15-BDB2-4B1A-966A-032C6732B41D}"/>
              </a:ext>
            </a:extLst>
          </p:cNvPr>
          <p:cNvSpPr/>
          <p:nvPr/>
        </p:nvSpPr>
        <p:spPr>
          <a:xfrm>
            <a:off x="800749" y="3558871"/>
            <a:ext cx="6258153" cy="3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>
                <a:solidFill>
                  <a:schemeClr val="tx2"/>
                </a:solidFill>
                <a:cs typeface="+mn-ea"/>
                <a:sym typeface="+mn-lt"/>
              </a:rPr>
              <a:t>Thank you for your support</a:t>
            </a:r>
            <a:r>
              <a:rPr lang="zh-CN" altLang="en-US" sz="1333" dirty="0">
                <a:solidFill>
                  <a:schemeClr val="tx2"/>
                </a:solidFill>
                <a:cs typeface="+mn-ea"/>
                <a:sym typeface="+mn-lt"/>
              </a:rPr>
              <a:t>！</a:t>
            </a:r>
            <a:endParaRPr lang="en-US" altLang="zh-CN" sz="1333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45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6"/>
          <p:cNvSpPr txBox="1">
            <a:spLocks noChangeArrowheads="1"/>
          </p:cNvSpPr>
          <p:nvPr/>
        </p:nvSpPr>
        <p:spPr bwMode="auto">
          <a:xfrm>
            <a:off x="4958080" y="284223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/>
            <a:r>
              <a:rPr lang="zh-CN" altLang="en-US" sz="3600" b="1" i="0" dirty="0">
                <a:solidFill>
                  <a:srgbClr val="191B1F"/>
                </a:solidFill>
                <a:effectLst/>
                <a:latin typeface="-apple-system"/>
              </a:rPr>
              <a:t>需求分析</a:t>
            </a:r>
          </a:p>
        </p:txBody>
      </p:sp>
      <p:sp>
        <p:nvSpPr>
          <p:cNvPr id="180" name="文本框 6"/>
          <p:cNvSpPr txBox="1">
            <a:spLocks noChangeArrowheads="1"/>
          </p:cNvSpPr>
          <p:nvPr/>
        </p:nvSpPr>
        <p:spPr bwMode="auto">
          <a:xfrm>
            <a:off x="4958080" y="2293434"/>
            <a:ext cx="2275840" cy="6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章 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endParaRPr lang="zh-CN" altLang="en-US" sz="2667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1" name="文本框 6"/>
          <p:cNvSpPr txBox="1">
            <a:spLocks noChangeArrowheads="1"/>
          </p:cNvSpPr>
          <p:nvPr/>
        </p:nvSpPr>
        <p:spPr bwMode="auto">
          <a:xfrm>
            <a:off x="4323662" y="3488561"/>
            <a:ext cx="3120493" cy="60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Demand analysis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333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262102-D5AA-4ACF-B3BE-C8FE98407F04}"/>
              </a:ext>
            </a:extLst>
          </p:cNvPr>
          <p:cNvSpPr/>
          <p:nvPr/>
        </p:nvSpPr>
        <p:spPr>
          <a:xfrm>
            <a:off x="5030843" y="4037357"/>
            <a:ext cx="158889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667" spc="800" dirty="0">
                <a:solidFill>
                  <a:schemeClr val="accent1"/>
                </a:solidFill>
                <a:cs typeface="+mn-ea"/>
                <a:sym typeface="+mn-lt"/>
              </a:rPr>
              <a:t>//////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etails 1">
            <a:extLst>
              <a:ext uri="{FF2B5EF4-FFF2-40B4-BE49-F238E27FC236}">
                <a16:creationId xmlns:a16="http://schemas.microsoft.com/office/drawing/2014/main" id="{EF7CA699-3F1C-C162-B577-A22A36FE0644}"/>
              </a:ext>
            </a:extLst>
          </p:cNvPr>
          <p:cNvSpPr txBox="1"/>
          <p:nvPr/>
        </p:nvSpPr>
        <p:spPr>
          <a:xfrm>
            <a:off x="1187858" y="1730443"/>
            <a:ext cx="109096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数据输入：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该系统需要能够收选手、战队、教练、英雄、经理、联赛等相关信息输入。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数据存储：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输入数据需存储在数据库中，以便后续的管理和查询。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数据处理：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系统需能够处理各种关联数据、逻辑操作，例如选手加入战队、战队参加联赛等。</a:t>
            </a: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数据输出：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系统需能够根据用户需求输出相关数据，例如选手信息、战队战绩、联赛积分等。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70E1AD-3EBB-898C-1BAE-41E65E268BDD}"/>
              </a:ext>
            </a:extLst>
          </p:cNvPr>
          <p:cNvSpPr/>
          <p:nvPr/>
        </p:nvSpPr>
        <p:spPr>
          <a:xfrm>
            <a:off x="98182" y="2388358"/>
            <a:ext cx="568568" cy="19240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数据流</a:t>
            </a: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D274959-8E80-35CC-FE7B-BB5EA070D9FE}"/>
              </a:ext>
            </a:extLst>
          </p:cNvPr>
          <p:cNvSpPr/>
          <p:nvPr/>
        </p:nvSpPr>
        <p:spPr>
          <a:xfrm>
            <a:off x="914400" y="1800225"/>
            <a:ext cx="476250" cy="3100317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0AFA97-8D06-F98C-7E53-4476196DCDDA}"/>
              </a:ext>
            </a:extLst>
          </p:cNvPr>
          <p:cNvSpPr txBox="1"/>
          <p:nvPr/>
        </p:nvSpPr>
        <p:spPr>
          <a:xfrm>
            <a:off x="931986" y="1268509"/>
            <a:ext cx="8891956" cy="469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管理功能：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系统需要实现对选手、战队、教练、英雄、经理、联赛信息的管理功能，包括增加、删除、修改和查询。</a:t>
            </a:r>
          </a:p>
          <a:p>
            <a:pPr marR="0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关联功能：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系统需要能够建立和维护选手与英雄、战队与联赛、战队与选手、战队与教练、战队与经理等之间的关联关系。</a:t>
            </a:r>
          </a:p>
          <a:p>
            <a:pPr marR="0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查询功能：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系统提供</a:t>
            </a:r>
            <a:r>
              <a:rPr lang="en-US" altLang="zh-CN" sz="2000" dirty="0" err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sql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语句查询功能，以便用户能够根据不同条件查询所需的信息。</a:t>
            </a:r>
          </a:p>
          <a:p>
            <a:pPr marR="0" indent="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统计功能：</a:t>
            </a:r>
            <a:r>
              <a:rPr lang="zh-CN" altLang="en-US" sz="2000" dirty="0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系统需要能够根据用户需求进行数据统计和分析，例如战队战绩统计、选手擅长英雄分析等。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601241-3031-77DE-E58D-13C821CABFAB}"/>
              </a:ext>
            </a:extLst>
          </p:cNvPr>
          <p:cNvSpPr/>
          <p:nvPr/>
        </p:nvSpPr>
        <p:spPr>
          <a:xfrm>
            <a:off x="10975730" y="2386012"/>
            <a:ext cx="568568" cy="19240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系统功能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66518529-7CC2-B67C-6A77-1D0B5B3ECF2F}"/>
              </a:ext>
            </a:extLst>
          </p:cNvPr>
          <p:cNvSpPr/>
          <p:nvPr/>
        </p:nvSpPr>
        <p:spPr>
          <a:xfrm>
            <a:off x="10115552" y="1268509"/>
            <a:ext cx="568568" cy="395287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9A5BCC17-DBE5-E7C7-677E-92627366473E}"/>
              </a:ext>
            </a:extLst>
          </p:cNvPr>
          <p:cNvSpPr txBox="1"/>
          <p:nvPr/>
        </p:nvSpPr>
        <p:spPr>
          <a:xfrm>
            <a:off x="5129825" y="154066"/>
            <a:ext cx="1550424" cy="575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67" dirty="0">
                <a:solidFill>
                  <a:schemeClr val="tx2"/>
                </a:solidFill>
                <a:cs typeface="+mn-ea"/>
                <a:sym typeface="+mn-lt"/>
              </a:rPr>
              <a:t>系统架构</a:t>
            </a:r>
            <a:endParaRPr lang="en-US" altLang="zh-CN" sz="2667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25588-CBC2-D686-8D33-F692DD90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25" y="815077"/>
            <a:ext cx="8649625" cy="548176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18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6"/>
          <p:cNvSpPr txBox="1">
            <a:spLocks noChangeArrowheads="1"/>
          </p:cNvSpPr>
          <p:nvPr/>
        </p:nvSpPr>
        <p:spPr bwMode="auto">
          <a:xfrm>
            <a:off x="4893328" y="2721176"/>
            <a:ext cx="2492990" cy="7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191B1F"/>
                </a:solidFill>
                <a:latin typeface="-apple-system"/>
                <a:sym typeface="+mn-lt"/>
              </a:rPr>
              <a:t>数据库设计</a:t>
            </a:r>
            <a:endParaRPr lang="en-US" altLang="zh-CN" sz="3600" b="1" dirty="0">
              <a:solidFill>
                <a:srgbClr val="191B1F"/>
              </a:solidFill>
              <a:latin typeface="-apple-system"/>
              <a:sym typeface="+mn-lt"/>
            </a:endParaRPr>
          </a:p>
        </p:txBody>
      </p:sp>
      <p:sp>
        <p:nvSpPr>
          <p:cNvPr id="180" name="文本框 6"/>
          <p:cNvSpPr txBox="1">
            <a:spLocks noChangeArrowheads="1"/>
          </p:cNvSpPr>
          <p:nvPr/>
        </p:nvSpPr>
        <p:spPr bwMode="auto">
          <a:xfrm>
            <a:off x="4958080" y="2293434"/>
            <a:ext cx="2275840" cy="62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defTabSz="68576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章 </a:t>
            </a:r>
            <a:r>
              <a:rPr lang="en-US" altLang="zh-CN" sz="2667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endParaRPr lang="zh-CN" altLang="en-US" sz="2667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1" name="文本框 6"/>
          <p:cNvSpPr txBox="1">
            <a:spLocks noChangeArrowheads="1"/>
          </p:cNvSpPr>
          <p:nvPr/>
        </p:nvSpPr>
        <p:spPr bwMode="auto">
          <a:xfrm>
            <a:off x="5165868" y="3429000"/>
            <a:ext cx="1860263" cy="36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33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  <a:cs typeface="+mn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  <a:sym typeface="+mn-lt"/>
              </a:rPr>
              <a:t>Database design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262102-D5AA-4ACF-B3BE-C8FE98407F04}"/>
              </a:ext>
            </a:extLst>
          </p:cNvPr>
          <p:cNvSpPr/>
          <p:nvPr/>
        </p:nvSpPr>
        <p:spPr>
          <a:xfrm>
            <a:off x="5196043" y="3900727"/>
            <a:ext cx="158889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667" spc="800" dirty="0">
                <a:solidFill>
                  <a:schemeClr val="accent1"/>
                </a:solidFill>
                <a:cs typeface="+mn-ea"/>
                <a:sym typeface="+mn-lt"/>
              </a:rPr>
              <a:t>//////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>
            <a:extLst>
              <a:ext uri="{FF2B5EF4-FFF2-40B4-BE49-F238E27FC236}">
                <a16:creationId xmlns:a16="http://schemas.microsoft.com/office/drawing/2014/main" id="{FCD26A14-97B7-38F6-4628-7C85D30D84AE}"/>
              </a:ext>
            </a:extLst>
          </p:cNvPr>
          <p:cNvSpPr txBox="1"/>
          <p:nvPr/>
        </p:nvSpPr>
        <p:spPr>
          <a:xfrm>
            <a:off x="549501" y="319309"/>
            <a:ext cx="141577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概念模型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E90892-7113-6C08-20BD-152416398E42}"/>
              </a:ext>
            </a:extLst>
          </p:cNvPr>
          <p:cNvSpPr txBox="1"/>
          <p:nvPr/>
        </p:nvSpPr>
        <p:spPr>
          <a:xfrm>
            <a:off x="35346" y="1140888"/>
            <a:ext cx="259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依据各实体及属性绘制初步</a:t>
            </a:r>
            <a:r>
              <a:rPr lang="en-US" altLang="zh-CN" dirty="0"/>
              <a:t>ER</a:t>
            </a:r>
            <a:r>
              <a:rPr lang="zh-CN" altLang="en-US" dirty="0"/>
              <a:t>图，如右图所示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D90480-4067-2773-80C9-5D11E9FA3B3F}"/>
              </a:ext>
            </a:extLst>
          </p:cNvPr>
          <p:cNvSpPr txBox="1"/>
          <p:nvPr/>
        </p:nvSpPr>
        <p:spPr>
          <a:xfrm>
            <a:off x="328334" y="2145509"/>
            <a:ext cx="2119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一对一联系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      教练与战队</a:t>
            </a:r>
            <a:endParaRPr lang="en-US" altLang="zh-CN" dirty="0"/>
          </a:p>
          <a:p>
            <a:r>
              <a:rPr lang="zh-CN" altLang="en-US" dirty="0"/>
              <a:t>      队长与战队</a:t>
            </a:r>
            <a:endParaRPr lang="en-US" altLang="zh-CN" dirty="0"/>
          </a:p>
          <a:p>
            <a:r>
              <a:rPr lang="zh-CN" altLang="en-US" dirty="0"/>
              <a:t>      经理与战队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一对多联系：</a:t>
            </a:r>
            <a:endParaRPr lang="en-US" altLang="zh-CN" b="1" dirty="0"/>
          </a:p>
          <a:p>
            <a:r>
              <a:rPr lang="zh-CN" altLang="en-US" dirty="0"/>
              <a:t>      战队与选手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多对多联系：</a:t>
            </a:r>
            <a:endParaRPr lang="en-US" altLang="zh-CN" b="1" dirty="0"/>
          </a:p>
          <a:p>
            <a:r>
              <a:rPr lang="zh-CN" altLang="en-US" dirty="0"/>
              <a:t>      选手与英雄</a:t>
            </a:r>
            <a:endParaRPr lang="en-US" altLang="zh-CN" dirty="0"/>
          </a:p>
          <a:p>
            <a:r>
              <a:rPr lang="zh-CN" altLang="en-US" dirty="0"/>
              <a:t>      战队与联赛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4B92172-15DA-39CD-CF5B-38DE5103B394}"/>
              </a:ext>
            </a:extLst>
          </p:cNvPr>
          <p:cNvSpPr txBox="1"/>
          <p:nvPr/>
        </p:nvSpPr>
        <p:spPr>
          <a:xfrm>
            <a:off x="6441831" y="707107"/>
            <a:ext cx="17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初步全局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917BC20-9F6D-B56D-D238-6DBC57C1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75" y="1184789"/>
            <a:ext cx="9641879" cy="5652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AB7724-EB33-9B95-8F40-06F8A526A172}"/>
              </a:ext>
            </a:extLst>
          </p:cNvPr>
          <p:cNvSpPr txBox="1"/>
          <p:nvPr/>
        </p:nvSpPr>
        <p:spPr>
          <a:xfrm rot="20706697">
            <a:off x="7826204" y="1041091"/>
            <a:ext cx="2839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选手与队长实体存在</a:t>
            </a:r>
            <a:r>
              <a:rPr lang="zh-CN" altLang="en-US" sz="2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语义冲突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，将二者合并！</a:t>
            </a:r>
          </a:p>
        </p:txBody>
      </p:sp>
    </p:spTree>
    <p:extLst>
      <p:ext uri="{BB962C8B-B14F-4D97-AF65-F5344CB8AC3E}">
        <p14:creationId xmlns:p14="http://schemas.microsoft.com/office/powerpoint/2010/main" val="358069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704DFE4-BB49-4F0A-D7D9-CC22A979F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1" y="369332"/>
            <a:ext cx="10309197" cy="640666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DACD63C-81B5-5523-AC84-6C2338DA48E9}"/>
              </a:ext>
            </a:extLst>
          </p:cNvPr>
          <p:cNvSpPr txBox="1"/>
          <p:nvPr/>
        </p:nvSpPr>
        <p:spPr>
          <a:xfrm>
            <a:off x="5431449" y="0"/>
            <a:ext cx="17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全局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35663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fade/>
      </p:transition>
    </mc:Choice>
    <mc:Fallback xmlns="">
      <p:transition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bstrac Blue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0D7AB5"/>
      </a:accent1>
      <a:accent2>
        <a:srgbClr val="1E8ACA"/>
      </a:accent2>
      <a:accent3>
        <a:srgbClr val="209BD3"/>
      </a:accent3>
      <a:accent4>
        <a:srgbClr val="2EA2DB"/>
      </a:accent4>
      <a:accent5>
        <a:srgbClr val="3FB5E8"/>
      </a:accent5>
      <a:accent6>
        <a:srgbClr val="39C2F2"/>
      </a:accent6>
      <a:hlink>
        <a:srgbClr val="0563C1"/>
      </a:hlink>
      <a:folHlink>
        <a:srgbClr val="954F72"/>
      </a:folHlink>
    </a:clrScheme>
    <a:fontScheme name="Maxpoint">
      <a:majorFont>
        <a:latin typeface="Lato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</TotalTime>
  <Words>940</Words>
  <Application>Microsoft Office PowerPoint</Application>
  <PresentationFormat>宽屏</PresentationFormat>
  <Paragraphs>157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-apple-system</vt:lpstr>
      <vt:lpstr>等线</vt:lpstr>
      <vt:lpstr>华文新魏</vt:lpstr>
      <vt:lpstr>楷体</vt:lpstr>
      <vt:lpstr>楷体_GB2312</vt:lpstr>
      <vt:lpstr>微软雅黑</vt:lpstr>
      <vt:lpstr>Arial</vt:lpstr>
      <vt:lpstr>Merriweather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201X清新点线通用模板</dc:title>
  <dc:creator>Eric羊</dc:creator>
  <cp:lastModifiedBy>hongliang zhao</cp:lastModifiedBy>
  <cp:revision>113</cp:revision>
  <dcterms:created xsi:type="dcterms:W3CDTF">2017-05-02T06:39:58Z</dcterms:created>
  <dcterms:modified xsi:type="dcterms:W3CDTF">2024-01-10T03:52:11Z</dcterms:modified>
</cp:coreProperties>
</file>